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1488" y="10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DD90-C3F2-B891-0C70-832FC6E9B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5443-3E3F-344E-E18D-78F11CBF3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1132-A9EC-F997-63FE-1013609F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7F11-6971-AD0E-875F-3AEE231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14C71-2E88-49C9-4A0C-B2EFD8FC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2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E8-62D6-D11A-2AFE-17E14F42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39FC4-4525-E52D-73A3-F0B8E7CE7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5272-B384-F476-EC96-090DCA4D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4AE-DFAC-CE58-704B-0CD126C2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99488-96B9-B8E4-928E-AF0C6656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B1B6D-05BC-CC6F-9815-02B9A6628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3198-CE46-59BD-7706-47B56B4E3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B333B-F746-C2FC-ADDD-FB7F353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1FE9-868F-94A0-8963-6D613CC6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D2EB-B3D6-FBB5-97AD-FC56882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1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39CA-6387-C656-1824-8E9AF901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E1F1E-CC06-0617-8F1B-BA63DD38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4671-A4CD-7DEB-135A-1D2D6EA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E924D-C078-6E31-04A4-6A36009A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2B574-2759-00C6-77FD-0BCDDD2C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8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5073-2ACC-5995-DD6E-43E59DFB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44F17-CB07-A302-D667-81B61213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986A9-60F7-6121-80AB-A70DF46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B89-66BB-0A49-ED0F-0A078B4A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C2123-2283-7287-6B21-64757B7C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C211-6569-EC02-5DE3-FB3BF62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2E0E-8A11-D0C9-358C-FA6FC8238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B1F9-8573-0532-B787-EB68D889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D13BB-78D0-4DDD-C796-8AC65492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CB839-E624-3F9A-84FB-AE792AA5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B1169-9D96-4A4C-94EF-EFD237E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9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6420-E700-45EF-8057-D8D73304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C6767-2E6B-03A0-178C-EFF798F3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60E04-9B4D-E185-0705-20E2CFDE8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8A3E6-CEB6-C50F-5FA5-4D1378A50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CACB4-F3A2-69DC-6936-FCEAE6E9B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F2345-649A-CFE0-E3DC-87CBBAE9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26C48-5F6E-1D4B-B6D9-C7BB9771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6E51E-FA5A-696F-2EFB-7930DB28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83C4-CE4F-92A0-D55A-A1D31A25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57B02-0DD0-49BA-87D9-04E31D66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682E9-34D3-1C07-7A1E-67995FD9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C5964-B184-4747-440A-E0FBCE0D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5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6CFB7-7A72-5C64-ED9D-1CB3775E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AFCF9-9453-8CE5-89BD-FF47B001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A205-DF73-71F1-12B9-3E5DEB6E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826E-D37E-A371-F70E-36339989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F885-4A92-EA1A-57A1-1B08DE09C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742EA-66CD-E922-6883-699CFFDA5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90C5D-F667-18F9-7388-0D466EFE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ACE67-C6FF-9E37-FC18-ECC4B5DB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51E70-AAF7-BCB4-3B0F-A4A183D1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39C-F5A7-CD49-5A99-5B19D9EC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68E33-7D9B-0863-C4E8-3261FA67E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AFDFD-C04A-7734-CFAF-5215964B6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11C4-C55E-1F52-9027-E851220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91665-28BF-3379-7223-7275B6C7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D74F-543E-EAC9-9E4A-65D25F26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2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F03F62-5DD7-BB46-3BB4-F2663B5B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5157C-9465-C7FB-62EE-0A3F3777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8E8C-1FC3-E4D1-3311-C2C8F4366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4AFF-892D-0567-8F5B-04FB8EB2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75CBE-A23F-5D93-48BC-FEBD17F6F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8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5300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12" Type="http://schemas.openxmlformats.org/officeDocument/2006/relationships/hyperlink" Target="https://www.adafruit.com/product/5000" TargetMode="External"/><Relationship Id="rId17" Type="http://schemas.openxmlformats.org/officeDocument/2006/relationships/hyperlink" Target="https://www.adafruit.com/product/2821" TargetMode="External"/><Relationship Id="rId2" Type="http://schemas.openxmlformats.org/officeDocument/2006/relationships/image" Target="../media/image1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www.adafruit.com/product/3405" TargetMode="External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microsoft.com/office/2007/relationships/hdphoto" Target="../media/hdphoto3.wdp"/><Relationship Id="rId21" Type="http://schemas.openxmlformats.org/officeDocument/2006/relationships/image" Target="../media/image18.jpeg"/><Relationship Id="rId7" Type="http://schemas.openxmlformats.org/officeDocument/2006/relationships/image" Target="../media/image11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microsoft.com/office/2007/relationships/hdphoto" Target="../media/hdphoto4.wdp"/><Relationship Id="rId10" Type="http://schemas.openxmlformats.org/officeDocument/2006/relationships/image" Target="../media/image14.jpeg"/><Relationship Id="rId19" Type="http://schemas.openxmlformats.org/officeDocument/2006/relationships/image" Target="../media/image17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22.png"/><Relationship Id="rId3" Type="http://schemas.openxmlformats.org/officeDocument/2006/relationships/image" Target="../media/image9.jpeg"/><Relationship Id="rId21" Type="http://schemas.openxmlformats.org/officeDocument/2006/relationships/image" Target="../media/image18.jpeg"/><Relationship Id="rId7" Type="http://schemas.openxmlformats.org/officeDocument/2006/relationships/image" Target="../media/image13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5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hdphoto" Target="../media/hdphoto3.wdp"/><Relationship Id="rId24" Type="http://schemas.microsoft.com/office/2007/relationships/hdphoto" Target="../media/hdphoto7.wdp"/><Relationship Id="rId5" Type="http://schemas.openxmlformats.org/officeDocument/2006/relationships/image" Target="../media/image11.jpe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10" Type="http://schemas.openxmlformats.org/officeDocument/2006/relationships/image" Target="../media/image5.png"/><Relationship Id="rId19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6.png"/><Relationship Id="rId2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22.png"/><Relationship Id="rId3" Type="http://schemas.openxmlformats.org/officeDocument/2006/relationships/image" Target="../media/image9.jpeg"/><Relationship Id="rId21" Type="http://schemas.openxmlformats.org/officeDocument/2006/relationships/image" Target="../media/image18.jpeg"/><Relationship Id="rId7" Type="http://schemas.openxmlformats.org/officeDocument/2006/relationships/image" Target="../media/image13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5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hdphoto" Target="../media/hdphoto3.wdp"/><Relationship Id="rId24" Type="http://schemas.microsoft.com/office/2007/relationships/hdphoto" Target="../media/hdphoto7.wdp"/><Relationship Id="rId5" Type="http://schemas.openxmlformats.org/officeDocument/2006/relationships/image" Target="../media/image11.jpe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10" Type="http://schemas.openxmlformats.org/officeDocument/2006/relationships/image" Target="../media/image5.png"/><Relationship Id="rId19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6.png"/><Relationship Id="rId22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18" Type="http://schemas.openxmlformats.org/officeDocument/2006/relationships/image" Target="../media/image17.png"/><Relationship Id="rId3" Type="http://schemas.openxmlformats.org/officeDocument/2006/relationships/image" Target="../media/image10.jpeg"/><Relationship Id="rId21" Type="http://schemas.openxmlformats.org/officeDocument/2006/relationships/image" Target="../media/image19.jpeg"/><Relationship Id="rId7" Type="http://schemas.openxmlformats.org/officeDocument/2006/relationships/image" Target="../media/image14.jpeg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openxmlformats.org/officeDocument/2006/relationships/image" Target="../media/image22.png"/><Relationship Id="rId2" Type="http://schemas.openxmlformats.org/officeDocument/2006/relationships/image" Target="../media/image9.jpeg"/><Relationship Id="rId16" Type="http://schemas.openxmlformats.org/officeDocument/2006/relationships/image" Target="../media/image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3.png"/><Relationship Id="rId24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16.jpeg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openxmlformats.org/officeDocument/2006/relationships/image" Target="../media/image11.jpeg"/><Relationship Id="rId9" Type="http://schemas.openxmlformats.org/officeDocument/2006/relationships/image" Target="../media/image5.png"/><Relationship Id="rId14" Type="http://schemas.microsoft.com/office/2007/relationships/hdphoto" Target="../media/hdphoto4.wdp"/><Relationship Id="rId2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405">
            <a:extLst>
              <a:ext uri="{FF2B5EF4-FFF2-40B4-BE49-F238E27FC236}">
                <a16:creationId xmlns:a16="http://schemas.microsoft.com/office/drawing/2014/main" id="{903447AD-0368-6A20-F071-40391F0A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2250" y="1583721"/>
            <a:ext cx="3500846" cy="35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300">
            <a:extLst>
              <a:ext uri="{FF2B5EF4-FFF2-40B4-BE49-F238E27FC236}">
                <a16:creationId xmlns:a16="http://schemas.microsoft.com/office/drawing/2014/main" id="{E7FE8657-05B0-1565-014B-2E66C3E21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32464" r="13947" b="33535"/>
          <a:stretch/>
        </p:blipFill>
        <p:spPr bwMode="auto">
          <a:xfrm rot="5400000">
            <a:off x="-3297750" y="1736222"/>
            <a:ext cx="3857649" cy="175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view of rectangular microcontroller between two pieces of 16-pin header.">
            <a:extLst>
              <a:ext uri="{FF2B5EF4-FFF2-40B4-BE49-F238E27FC236}">
                <a16:creationId xmlns:a16="http://schemas.microsoft.com/office/drawing/2014/main" id="{BE9DB5FE-53D2-EB2A-AF61-DD318D54F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608" y1="32005" x2="54948" y2="31456"/>
                        <a14:foregroundMark x1="54948" y1="31456" x2="78144" y2="31868"/>
                        <a14:foregroundMark x1="81443" y1="67582" x2="37113" y2="66621"/>
                        <a14:foregroundMark x1="37113" y1="66621" x2="44536" y2="67445"/>
                        <a14:foregroundMark x1="44536" y1="67445" x2="59175" y2="66758"/>
                        <a14:foregroundMark x1="59175" y1="66758" x2="80825" y2="68269"/>
                        <a14:foregroundMark x1="84639" y1="66896" x2="34227" y2="69231"/>
                        <a14:foregroundMark x1="41546" y1="69093" x2="50928" y2="69780"/>
                        <a14:foregroundMark x1="50928" y1="69780" x2="75464" y2="69505"/>
                        <a14:foregroundMark x1="75464" y1="69505" x2="81340" y2="69505"/>
                        <a14:foregroundMark x1="81340" y1="69505" x2="84639" y2="65934"/>
                        <a14:foregroundMark x1="84639" y1="66071" x2="81856" y2="70192"/>
                        <a14:foregroundMark x1="80412" y1="31181" x2="20000" y2="32005"/>
                        <a14:foregroundMark x1="20000" y1="32005" x2="19485" y2="65385"/>
                        <a14:foregroundMark x1="25361" y1="31319" x2="34227" y2="31044"/>
                        <a14:foregroundMark x1="34227" y1="31044" x2="41649" y2="31319"/>
                        <a14:foregroundMark x1="24536" y1="31044" x2="21753" y2="31181"/>
                        <a14:foregroundMark x1="18969" y1="34478" x2="19278" y2="44231"/>
                        <a14:foregroundMark x1="82887" y1="30907" x2="19485" y2="31868"/>
                        <a14:foregroundMark x1="19072" y1="65247" x2="23402" y2="70055"/>
                        <a14:foregroundMark x1="21856" y1="69231" x2="20000" y2="67995"/>
                        <a14:foregroundMark x1="19588" y1="67308" x2="21546" y2="70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6" t="30724" b="29718"/>
          <a:stretch/>
        </p:blipFill>
        <p:spPr bwMode="auto">
          <a:xfrm rot="5400000">
            <a:off x="2512362" y="2047056"/>
            <a:ext cx="4303097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EB3810F2-F44D-57D1-9AFC-BCCE263AF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-3517723" y="5872591"/>
            <a:ext cx="3634452" cy="15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65849-0A84-02B8-7FF0-5E578706DB6D}"/>
              </a:ext>
            </a:extLst>
          </p:cNvPr>
          <p:cNvSpPr txBox="1"/>
          <p:nvPr/>
        </p:nvSpPr>
        <p:spPr>
          <a:xfrm>
            <a:off x="-2549876" y="8597483"/>
            <a:ext cx="2490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Adafruit ESP32-S2 TFT</a:t>
            </a:r>
            <a:endParaRPr lang="en-US" dirty="0"/>
          </a:p>
          <a:p>
            <a:r>
              <a:rPr lang="en-US" dirty="0"/>
              <a:t>$24.94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BBF92C-3F1E-9ABA-D13C-41D97F1D0C16}"/>
              </a:ext>
            </a:extLst>
          </p:cNvPr>
          <p:cNvGrpSpPr/>
          <p:nvPr/>
        </p:nvGrpSpPr>
        <p:grpSpPr>
          <a:xfrm>
            <a:off x="5692094" y="84432"/>
            <a:ext cx="3464270" cy="4615819"/>
            <a:chOff x="6664670" y="509827"/>
            <a:chExt cx="3871732" cy="5158724"/>
          </a:xfrm>
        </p:grpSpPr>
        <p:pic>
          <p:nvPicPr>
            <p:cNvPr id="1034" name="Picture 10" descr="Top view of rectangular microcontroller.">
              <a:extLst>
                <a:ext uri="{FF2B5EF4-FFF2-40B4-BE49-F238E27FC236}">
                  <a16:creationId xmlns:a16="http://schemas.microsoft.com/office/drawing/2014/main" id="{F43459D0-F4CD-0B15-0E8B-BDB8B930D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340000">
              <a:off x="6021174" y="1153323"/>
              <a:ext cx="5158724" cy="387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B7DE1E-A5ED-C518-6220-9209DEEBA820}"/>
                </a:ext>
              </a:extLst>
            </p:cNvPr>
            <p:cNvSpPr/>
            <p:nvPr/>
          </p:nvSpPr>
          <p:spPr>
            <a:xfrm>
              <a:off x="6881149" y="729205"/>
              <a:ext cx="816016" cy="4589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AC0EB-B9FC-77F0-652D-B6055B1E0ED3}"/>
              </a:ext>
            </a:extLst>
          </p:cNvPr>
          <p:cNvSpPr txBox="1"/>
          <p:nvPr/>
        </p:nvSpPr>
        <p:spPr>
          <a:xfrm>
            <a:off x="3480575" y="4582886"/>
            <a:ext cx="284888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 </a:t>
            </a:r>
            <a:r>
              <a:rPr lang="en-US" dirty="0">
                <a:latin typeface="Segoe Condensed" panose="020B0606040200020203" pitchFamily="34" charset="0"/>
              </a:rPr>
              <a:t>| $19.95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dual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LX6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Bluetooth (Classic/BLE)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520KB SRAM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1"/>
              </a:rPr>
              <a:t>https://www.adafruit.com/product/3405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0E3DE-684A-7CE1-4CF7-3C3E36E79432}"/>
              </a:ext>
            </a:extLst>
          </p:cNvPr>
          <p:cNvSpPr txBox="1"/>
          <p:nvPr/>
        </p:nvSpPr>
        <p:spPr>
          <a:xfrm>
            <a:off x="6481710" y="4220197"/>
            <a:ext cx="284888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ESP32-S2 </a:t>
            </a:r>
            <a:r>
              <a:rPr lang="en-US" dirty="0">
                <a:latin typeface="Segoe Condensed" panose="020B0606040200020203" pitchFamily="34" charset="0"/>
              </a:rPr>
              <a:t>| $17.50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single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LX7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No Bluetooth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2MB PSRAM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Native USB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2"/>
              </a:rPr>
              <a:t>https://www.adafruit.com/product/5000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1036" name="Picture 12" descr="Top shot Adafruit ESP32-S3 Feather with 4MB Flash 2MB PSRAM">
            <a:extLst>
              <a:ext uri="{FF2B5EF4-FFF2-40B4-BE49-F238E27FC236}">
                <a16:creationId xmlns:a16="http://schemas.microsoft.com/office/drawing/2014/main" id="{83C3DCF8-A19A-10B6-8E65-FB2F035B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53" b="89973" l="8454" r="90000">
                        <a14:foregroundMark x1="9588" y1="44231" x2="10309" y2="53297"/>
                        <a14:foregroundMark x1="10309" y1="53297" x2="9072" y2="55907"/>
                        <a14:foregroundMark x1="87320" y1="36401" x2="87423" y2="64835"/>
                        <a14:foregroundMark x1="87423" y1="64835" x2="82062" y2="52610"/>
                        <a14:foregroundMark x1="82062" y1="52610" x2="81237" y2="39698"/>
                        <a14:foregroundMark x1="81237" y1="39698" x2="84639" y2="58379"/>
                        <a14:foregroundMark x1="84639" y1="58379" x2="83299" y2="66484"/>
                        <a14:foregroundMark x1="83299" y1="66484" x2="88557" y2="61126"/>
                        <a14:foregroundMark x1="88557" y1="61126" x2="87629" y2="42857"/>
                        <a14:foregroundMark x1="87629" y1="42857" x2="80103" y2="49588"/>
                        <a14:foregroundMark x1="80103" y1="49588" x2="77320" y2="70192"/>
                        <a14:foregroundMark x1="77320" y1="70192" x2="87010" y2="74725"/>
                        <a14:foregroundMark x1="9175" y1="43407" x2="11443" y2="43407"/>
                        <a14:foregroundMark x1="10619" y1="43407" x2="8557" y2="50275"/>
                        <a14:foregroundMark x1="8557" y1="50275" x2="8454" y2="6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28069" r="9803" b="24727"/>
          <a:stretch/>
        </p:blipFill>
        <p:spPr bwMode="auto">
          <a:xfrm rot="5400000">
            <a:off x="8210758" y="1559421"/>
            <a:ext cx="3720991" cy="16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81505-9483-0838-4415-0289DE4B8801}"/>
              </a:ext>
            </a:extLst>
          </p:cNvPr>
          <p:cNvSpPr txBox="1"/>
          <p:nvPr/>
        </p:nvSpPr>
        <p:spPr>
          <a:xfrm>
            <a:off x="9083425" y="4258008"/>
            <a:ext cx="284888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ESP32-S3 </a:t>
            </a:r>
            <a:r>
              <a:rPr lang="en-US" dirty="0">
                <a:latin typeface="Segoe Condensed" panose="020B0606040200020203" pitchFamily="34" charset="0"/>
              </a:rPr>
              <a:t>| $17.50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dual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LX7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Bluetooth (Classic/BLE)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2MB PSRAM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Native USB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2"/>
              </a:rPr>
              <a:t>https://www.adafruit.com/product/5000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1038" name="Picture 14" descr="Top view of rectangular microcontroller.">
            <a:extLst>
              <a:ext uri="{FF2B5EF4-FFF2-40B4-BE49-F238E27FC236}">
                <a16:creationId xmlns:a16="http://schemas.microsoft.com/office/drawing/2014/main" id="{24E9FF35-5F93-88E0-AB98-6373BFF8A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53" b="89973" l="7320" r="91031">
                        <a14:foregroundMark x1="18041" y1="28709" x2="12062" y2="31731"/>
                        <a14:foregroundMark x1="12062" y1="31731" x2="9072" y2="49588"/>
                        <a14:foregroundMark x1="9072" y1="49588" x2="11753" y2="72390"/>
                        <a14:foregroundMark x1="11753" y1="72390" x2="84742" y2="76236"/>
                        <a14:foregroundMark x1="84742" y1="76236" x2="90722" y2="67445"/>
                        <a14:foregroundMark x1="90722" y1="67445" x2="90206" y2="34478"/>
                        <a14:foregroundMark x1="90206" y1="34478" x2="84948" y2="28434"/>
                        <a14:foregroundMark x1="84948" y1="28434" x2="22577" y2="27473"/>
                        <a14:foregroundMark x1="22577" y1="27473" x2="18144" y2="37088"/>
                        <a14:foregroundMark x1="18144" y1="37088" x2="83196" y2="41071"/>
                        <a14:foregroundMark x1="83196" y1="41071" x2="86598" y2="48489"/>
                        <a14:foregroundMark x1="86598" y1="48489" x2="82990" y2="64286"/>
                        <a14:foregroundMark x1="82990" y1="64286" x2="21134" y2="71016"/>
                        <a14:foregroundMark x1="10412" y1="33791" x2="9278" y2="44505"/>
                        <a14:foregroundMark x1="10412" y1="62500" x2="10254" y2="64433"/>
                        <a14:foregroundMark x1="10451" y1="70248" x2="26598" y2="75000"/>
                        <a14:foregroundMark x1="26598" y1="75000" x2="86701" y2="76648"/>
                        <a14:foregroundMark x1="86701" y1="76648" x2="90515" y2="69505"/>
                        <a14:foregroundMark x1="90515" y1="69505" x2="91237" y2="33654"/>
                        <a14:foregroundMark x1="90722" y1="73214" x2="85979" y2="76511"/>
                        <a14:foregroundMark x1="85979" y1="76511" x2="12680" y2="74863"/>
                        <a14:foregroundMark x1="12680" y1="74863" x2="18041" y2="75687"/>
                        <a14:foregroundMark x1="18041" y1="75687" x2="33918" y2="75000"/>
                        <a14:foregroundMark x1="33918" y1="75000" x2="41031" y2="75137"/>
                        <a14:foregroundMark x1="16495" y1="74588" x2="8866" y2="72115"/>
                        <a14:foregroundMark x1="10379" y1="72168" x2="15258" y2="76374"/>
                        <a14:foregroundMark x1="15258" y1="76374" x2="20103" y2="76374"/>
                        <a14:foregroundMark x1="9897" y1="72527" x2="14845" y2="76786"/>
                        <a14:foregroundMark x1="14845" y1="76786" x2="15979" y2="76648"/>
                        <a14:foregroundMark x1="14845" y1="76374" x2="10372" y2="72361"/>
                        <a14:foregroundMark x1="9548" y1="64386" x2="9588" y2="59890"/>
                        <a14:foregroundMark x1="15876" y1="27335" x2="10103" y2="28022"/>
                        <a14:foregroundMark x1="9622" y1="33580" x2="9485" y2="35165"/>
                        <a14:foregroundMark x1="10103" y1="28022" x2="9897" y2="30399"/>
                        <a14:foregroundMark x1="10624" y1="30357" x2="11340" y2="27335"/>
                        <a14:foregroundMark x1="9485" y1="35165" x2="9864" y2="33566"/>
                        <a14:foregroundMark x1="11340" y1="27335" x2="13814" y2="27335"/>
                        <a14:foregroundMark x1="9485" y1="39973" x2="9392" y2="33594"/>
                        <a14:foregroundMark x1="10075" y1="30388" x2="10825" y2="27747"/>
                        <a14:foregroundMark x1="9027" y1="33615" x2="8763" y2="34478"/>
                        <a14:foregroundMark x1="10825" y1="27747" x2="10015" y2="30392"/>
                        <a14:foregroundMark x1="8763" y1="34478" x2="8866" y2="34615"/>
                        <a14:foregroundMark x1="9543" y1="30419" x2="9454" y2="30845"/>
                        <a14:foregroundMark x1="9794" y1="28846" x2="10412" y2="27747"/>
                        <a14:foregroundMark x1="8763" y1="41758" x2="8763" y2="64334"/>
                        <a14:foregroundMark x1="10382" y1="72094" x2="11959" y2="75687"/>
                        <a14:foregroundMark x1="11959" y1="75687" x2="9815" y2="72666"/>
                        <a14:foregroundMark x1="8395" y1="64310" x2="8454" y2="55907"/>
                        <a14:foregroundMark x1="8454" y1="53434" x2="8386" y2="64309"/>
                        <a14:foregroundMark x1="10009" y1="72679" x2="12062" y2="76099"/>
                        <a14:foregroundMark x1="12062" y1="76099" x2="12577" y2="76099"/>
                        <a14:foregroundMark x1="12474" y1="76374" x2="8398" y2="72572"/>
                        <a14:foregroundMark x1="10103" y1="64286" x2="10412" y2="71429"/>
                        <a14:foregroundMark x1="9588" y1="67308" x2="9691" y2="72802"/>
                        <a14:foregroundMark x1="9072" y1="67995" x2="9588" y2="72115"/>
                        <a14:foregroundMark x1="8969" y1="69780" x2="9072" y2="72802"/>
                        <a14:foregroundMark x1="12990" y1="25549" x2="8763" y2="42170"/>
                        <a14:foregroundMark x1="8763" y1="42170" x2="8866" y2="30632"/>
                        <a14:foregroundMark x1="8866" y1="30632" x2="11753" y2="27060"/>
                        <a14:foregroundMark x1="13196" y1="27198" x2="9175" y2="37088"/>
                        <a14:foregroundMark x1="9175" y1="37088" x2="10000" y2="28571"/>
                        <a14:foregroundMark x1="10000" y1="28571" x2="14845" y2="27198"/>
                        <a14:foregroundMark x1="90722" y1="70192" x2="87113" y2="78022"/>
                        <a14:backgroundMark x1="8247" y1="30495" x2="8293" y2="31904"/>
                        <a14:backgroundMark x1="8351" y1="30769" x2="9215" y2="29473"/>
                        <a14:backgroundMark x1="8041" y1="64286" x2="7926" y2="6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1" t="26920" b="23460"/>
          <a:stretch/>
        </p:blipFill>
        <p:spPr bwMode="auto">
          <a:xfrm rot="5400000">
            <a:off x="-124062" y="1848959"/>
            <a:ext cx="3931326" cy="159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B245FD-26E4-D241-2601-934AD3A1114B}"/>
              </a:ext>
            </a:extLst>
          </p:cNvPr>
          <p:cNvSpPr txBox="1"/>
          <p:nvPr/>
        </p:nvSpPr>
        <p:spPr>
          <a:xfrm>
            <a:off x="479440" y="4732867"/>
            <a:ext cx="284888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ESP8266 </a:t>
            </a:r>
            <a:r>
              <a:rPr lang="en-US" dirty="0">
                <a:latin typeface="Segoe Condensed" panose="020B0606040200020203" pitchFamily="34" charset="0"/>
              </a:rPr>
              <a:t>| $14.95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 MHz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L106</a:t>
            </a:r>
          </a:p>
          <a:p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r>
              <a:rPr lang="en-US" sz="1400" dirty="0">
                <a:latin typeface="Segoe Condensed" panose="020B0606040200020203" pitchFamily="34" charset="0"/>
              </a:rPr>
              <a:t> 4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No Bluetooth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160KB SRAM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7"/>
              </a:rPr>
              <a:t>https://www.adafruit.com/product/2821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22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DE1A9EA-AB03-6D03-7A73-72D5AFD1CDD9}"/>
              </a:ext>
            </a:extLst>
          </p:cNvPr>
          <p:cNvGrpSpPr/>
          <p:nvPr/>
        </p:nvGrpSpPr>
        <p:grpSpPr>
          <a:xfrm>
            <a:off x="9132382" y="3722440"/>
            <a:ext cx="3464270" cy="4615819"/>
            <a:chOff x="6664670" y="509827"/>
            <a:chExt cx="3871732" cy="5158724"/>
          </a:xfrm>
        </p:grpSpPr>
        <p:pic>
          <p:nvPicPr>
            <p:cNvPr id="16" name="Picture 10" descr="Top view of rectangular microcontroller.">
              <a:extLst>
                <a:ext uri="{FF2B5EF4-FFF2-40B4-BE49-F238E27FC236}">
                  <a16:creationId xmlns:a16="http://schemas.microsoft.com/office/drawing/2014/main" id="{606D2CCE-A0D4-1EC2-E021-162C784E2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340000">
              <a:off x="6021174" y="1153323"/>
              <a:ext cx="5158724" cy="387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334ACF-C24E-7366-4F49-FA2090353DDB}"/>
                </a:ext>
              </a:extLst>
            </p:cNvPr>
            <p:cNvSpPr/>
            <p:nvPr/>
          </p:nvSpPr>
          <p:spPr>
            <a:xfrm>
              <a:off x="6881149" y="729205"/>
              <a:ext cx="816016" cy="4589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4137" y="2253009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4137" y="5699599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391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976734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951920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972852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972852" y="3601116"/>
            <a:ext cx="199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061481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086025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1285707" y="473630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1929430" y="6336147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459024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433217" y="3552410"/>
            <a:ext cx="189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6003652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$24.95</a:t>
            </a:r>
          </a:p>
        </p:txBody>
      </p:sp>
      <p:pic>
        <p:nvPicPr>
          <p:cNvPr id="14" name="Picture 6" descr="Top view of rectangular microcontroller between two pieces of 16-pin header.">
            <a:extLst>
              <a:ext uri="{FF2B5EF4-FFF2-40B4-BE49-F238E27FC236}">
                <a16:creationId xmlns:a16="http://schemas.microsoft.com/office/drawing/2014/main" id="{263A26F1-1E6B-542E-0E8B-D58160BC8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3608" y1="32005" x2="54948" y2="31456"/>
                        <a14:foregroundMark x1="54948" y1="31456" x2="78144" y2="31868"/>
                        <a14:foregroundMark x1="81443" y1="67582" x2="37113" y2="66621"/>
                        <a14:foregroundMark x1="37113" y1="66621" x2="44536" y2="67445"/>
                        <a14:foregroundMark x1="44536" y1="67445" x2="59175" y2="66758"/>
                        <a14:foregroundMark x1="59175" y1="66758" x2="80825" y2="68269"/>
                        <a14:foregroundMark x1="84639" y1="66896" x2="34227" y2="69231"/>
                        <a14:foregroundMark x1="41546" y1="69093" x2="50928" y2="69780"/>
                        <a14:foregroundMark x1="50928" y1="69780" x2="75464" y2="69505"/>
                        <a14:foregroundMark x1="75464" y1="69505" x2="81340" y2="69505"/>
                        <a14:foregroundMark x1="81340" y1="69505" x2="84639" y2="65934"/>
                        <a14:foregroundMark x1="84639" y1="66071" x2="81856" y2="70192"/>
                        <a14:foregroundMark x1="80412" y1="31181" x2="20000" y2="32005"/>
                        <a14:foregroundMark x1="20000" y1="32005" x2="19485" y2="65385"/>
                        <a14:foregroundMark x1="25361" y1="31319" x2="34227" y2="31044"/>
                        <a14:foregroundMark x1="34227" y1="31044" x2="41649" y2="31319"/>
                        <a14:foregroundMark x1="24536" y1="31044" x2="21753" y2="31181"/>
                        <a14:foregroundMark x1="18969" y1="34478" x2="19278" y2="44231"/>
                        <a14:foregroundMark x1="82887" y1="30907" x2="19485" y2="31868"/>
                        <a14:foregroundMark x1="19072" y1="65247" x2="23402" y2="70055"/>
                        <a14:foregroundMark x1="21856" y1="69231" x2="20000" y2="67995"/>
                        <a14:foregroundMark x1="19588" y1="67308" x2="21546" y2="70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6" t="30724" b="29718"/>
          <a:stretch/>
        </p:blipFill>
        <p:spPr bwMode="auto">
          <a:xfrm rot="5400000">
            <a:off x="6612585" y="5580940"/>
            <a:ext cx="4303097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Top shot Adafruit ESP32-S3 Feather with 4MB Flash 2MB PSRAM">
            <a:extLst>
              <a:ext uri="{FF2B5EF4-FFF2-40B4-BE49-F238E27FC236}">
                <a16:creationId xmlns:a16="http://schemas.microsoft.com/office/drawing/2014/main" id="{180250F9-F8C8-7BE1-DB0D-2AFF1781F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3" b="89973" l="8454" r="90000">
                        <a14:foregroundMark x1="9588" y1="44231" x2="10309" y2="53297"/>
                        <a14:foregroundMark x1="10309" y1="53297" x2="9072" y2="55907"/>
                        <a14:foregroundMark x1="87320" y1="36401" x2="87423" y2="64835"/>
                        <a14:foregroundMark x1="87423" y1="64835" x2="82062" y2="52610"/>
                        <a14:foregroundMark x1="82062" y1="52610" x2="81237" y2="39698"/>
                        <a14:foregroundMark x1="81237" y1="39698" x2="84639" y2="58379"/>
                        <a14:foregroundMark x1="84639" y1="58379" x2="83299" y2="66484"/>
                        <a14:foregroundMark x1="83299" y1="66484" x2="88557" y2="61126"/>
                        <a14:foregroundMark x1="88557" y1="61126" x2="87629" y2="42857"/>
                        <a14:foregroundMark x1="87629" y1="42857" x2="80103" y2="49588"/>
                        <a14:foregroundMark x1="80103" y1="49588" x2="77320" y2="70192"/>
                        <a14:foregroundMark x1="77320" y1="70192" x2="87010" y2="74725"/>
                        <a14:foregroundMark x1="9175" y1="43407" x2="11443" y2="43407"/>
                        <a14:foregroundMark x1="10619" y1="43407" x2="8557" y2="50275"/>
                        <a14:foregroundMark x1="8557" y1="50275" x2="8454" y2="6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28069" r="9803" b="24727"/>
          <a:stretch/>
        </p:blipFill>
        <p:spPr bwMode="auto">
          <a:xfrm rot="5400000">
            <a:off x="10924929" y="5230223"/>
            <a:ext cx="3720991" cy="16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844672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902497" y="3601116"/>
            <a:ext cx="199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7910774" y="7760601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9955712" y="7839374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876692" y="7936364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5040937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BDB2A9-0335-515E-F3F5-1DCC6FD59B7D}"/>
              </a:ext>
            </a:extLst>
          </p:cNvPr>
          <p:cNvCxnSpPr/>
          <p:nvPr/>
        </p:nvCxnSpPr>
        <p:spPr>
          <a:xfrm>
            <a:off x="1929430" y="3515833"/>
            <a:ext cx="1235364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3377086" y="5020224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3392528" y="6327028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QT </a:t>
            </a:r>
            <a:r>
              <a:rPr lang="en-US" sz="1400" b="1" dirty="0" err="1">
                <a:latin typeface="Segoe Condensed" panose="020B0606040200020203" pitchFamily="34" charset="0"/>
              </a:rPr>
              <a:t>Py</a:t>
            </a:r>
            <a:r>
              <a:rPr lang="en-US" sz="14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158" y="4321861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5035557" y="5697557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$5.46</a:t>
            </a:r>
          </a:p>
        </p:txBody>
      </p:sp>
    </p:spTree>
    <p:extLst>
      <p:ext uri="{BB962C8B-B14F-4D97-AF65-F5344CB8AC3E}">
        <p14:creationId xmlns:p14="http://schemas.microsoft.com/office/powerpoint/2010/main" val="176237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327346" y="4154721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327346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0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778265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75345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639705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639705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174894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199438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-655353" y="484564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-11630" y="6445487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572437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546630" y="3601116"/>
            <a:ext cx="189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93986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8279881" y="3675093"/>
            <a:ext cx="5135761" cy="4774248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398114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455939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8207748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10062123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901189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977146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1368869" y="0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1384311" y="1306804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269" y="1991977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3130" y="3367673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477298" y="4134503"/>
            <a:ext cx="1401977" cy="36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447677" y="7601311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1304515" y="2111907"/>
            <a:ext cx="1338575" cy="11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1381156" y="3365709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84700" y="4268562"/>
            <a:ext cx="1538400" cy="34227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918589" y="7601311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6599787" y="4188269"/>
            <a:ext cx="1554434" cy="35388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6498761" y="7601311"/>
            <a:ext cx="165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T-</a:t>
            </a:r>
            <a:r>
              <a:rPr lang="en-US" sz="1200" b="1" dirty="0" err="1">
                <a:latin typeface="Segoe Condensed" panose="020B0606040200020203" pitchFamily="34" charset="0"/>
              </a:rPr>
              <a:t>Disp</a:t>
            </a:r>
            <a:r>
              <a:rPr lang="en-US" sz="1200" b="1" dirty="0">
                <a:latin typeface="Segoe Condensed" panose="020B0606040200020203" pitchFamily="34" charset="0"/>
              </a:rPr>
              <a:t>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</p:spTree>
    <p:extLst>
      <p:ext uri="{BB962C8B-B14F-4D97-AF65-F5344CB8AC3E}">
        <p14:creationId xmlns:p14="http://schemas.microsoft.com/office/powerpoint/2010/main" val="258258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C550C6-D922-D796-5A67-E607AEC7F1C3}"/>
              </a:ext>
            </a:extLst>
          </p:cNvPr>
          <p:cNvSpPr/>
          <p:nvPr/>
        </p:nvSpPr>
        <p:spPr>
          <a:xfrm>
            <a:off x="-659218" y="-765544"/>
            <a:ext cx="14665842" cy="9399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327346" y="4154721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327346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0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778265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75345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639705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174894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199438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-655353" y="484564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-11630" y="6445487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572437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546630" y="3601116"/>
            <a:ext cx="189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93986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8279881" y="3675093"/>
            <a:ext cx="5135761" cy="4774248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398114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427587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8207748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10012507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809044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977146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1368869" y="0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1384311" y="1306804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269" y="1991977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3130" y="3367673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477298" y="4134503"/>
            <a:ext cx="1401977" cy="36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447677" y="7700543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1304515" y="2111907"/>
            <a:ext cx="1338575" cy="11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1381156" y="3365709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84700" y="4268562"/>
            <a:ext cx="1538400" cy="34227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918589" y="7700543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6599787" y="4188269"/>
            <a:ext cx="1554434" cy="35388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6498761" y="7700543"/>
            <a:ext cx="165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T-</a:t>
            </a:r>
            <a:r>
              <a:rPr lang="en-US" sz="1200" b="1" dirty="0" err="1">
                <a:latin typeface="Segoe Condensed" panose="020B0606040200020203" pitchFamily="34" charset="0"/>
              </a:rPr>
              <a:t>Disp</a:t>
            </a:r>
            <a:r>
              <a:rPr lang="en-US" sz="1200" b="1" dirty="0">
                <a:latin typeface="Segoe Condensed" panose="020B0606040200020203" pitchFamily="34" charset="0"/>
              </a:rPr>
              <a:t>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639705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</p:spTree>
    <p:extLst>
      <p:ext uri="{BB962C8B-B14F-4D97-AF65-F5344CB8AC3E}">
        <p14:creationId xmlns:p14="http://schemas.microsoft.com/office/powerpoint/2010/main" val="159330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2017750" y="3649900"/>
            <a:ext cx="1598808" cy="290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2017750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1011529" y="389737"/>
            <a:ext cx="945734" cy="10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1059892" y="1353666"/>
            <a:ext cx="816768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032532" y="-141764"/>
            <a:ext cx="1305752" cy="33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6965233" y="3073519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8524650" y="78824"/>
            <a:ext cx="1182166" cy="30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8547860" y="3073519"/>
            <a:ext cx="142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486286" y="1113664"/>
            <a:ext cx="2820773" cy="11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251713" y="3073519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476850" y="4481766"/>
            <a:ext cx="2091680" cy="9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996486" y="5773045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961617" y="-50134"/>
            <a:ext cx="1184335" cy="32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942053" y="3073519"/>
            <a:ext cx="1438297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576630" y="3073519"/>
            <a:ext cx="134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7288259" y="3286309"/>
            <a:ext cx="3893267" cy="3619215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9893180" y="75986"/>
            <a:ext cx="1287291" cy="30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9870748" y="3073519"/>
            <a:ext cx="1509948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7177157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8536667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9920618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865645" y="1030953"/>
            <a:ext cx="2762270" cy="11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2049227" y="358566"/>
            <a:ext cx="945734" cy="11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2060934" y="1349215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2373" y="1868625"/>
            <a:ext cx="1113967" cy="11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021482" y="2911499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647565" y="3634574"/>
            <a:ext cx="1062797" cy="27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616590" y="6312106"/>
            <a:ext cx="1153231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2000443" y="1959540"/>
            <a:ext cx="1014734" cy="8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2058542" y="2910010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7195" y="2842459"/>
            <a:ext cx="231060" cy="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90281" y="3736200"/>
            <a:ext cx="1166215" cy="25946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741369" y="6312106"/>
            <a:ext cx="122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6014630" y="3675332"/>
            <a:ext cx="1178370" cy="26826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5938046" y="6312106"/>
            <a:ext cx="125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</p:spTree>
    <p:extLst>
      <p:ext uri="{BB962C8B-B14F-4D97-AF65-F5344CB8AC3E}">
        <p14:creationId xmlns:p14="http://schemas.microsoft.com/office/powerpoint/2010/main" val="2674968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Top shot Adafruit ESP32-S3 Feather with 4MB Flash 2MB PSRAM">
            <a:extLst>
              <a:ext uri="{FF2B5EF4-FFF2-40B4-BE49-F238E27FC236}">
                <a16:creationId xmlns:a16="http://schemas.microsoft.com/office/drawing/2014/main" id="{2CC14B4B-F615-117E-64CA-960D1B9DE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53" b="89973" l="8454" r="90000">
                        <a14:foregroundMark x1="9588" y1="44231" x2="10309" y2="53297"/>
                        <a14:foregroundMark x1="10309" y1="53297" x2="9072" y2="55907"/>
                        <a14:foregroundMark x1="87320" y1="36401" x2="87423" y2="64835"/>
                        <a14:foregroundMark x1="87423" y1="64835" x2="82062" y2="52610"/>
                        <a14:foregroundMark x1="82062" y1="52610" x2="81237" y2="39698"/>
                        <a14:foregroundMark x1="81237" y1="39698" x2="84639" y2="58379"/>
                        <a14:foregroundMark x1="84639" y1="58379" x2="83299" y2="66484"/>
                        <a14:foregroundMark x1="83299" y1="66484" x2="88557" y2="61126"/>
                        <a14:foregroundMark x1="88557" y1="61126" x2="87629" y2="42857"/>
                        <a14:foregroundMark x1="87629" y1="42857" x2="80103" y2="49588"/>
                        <a14:foregroundMark x1="80103" y1="49588" x2="77320" y2="70192"/>
                        <a14:foregroundMark x1="77320" y1="70192" x2="87010" y2="74725"/>
                        <a14:foregroundMark x1="9175" y1="43407" x2="11443" y2="43407"/>
                        <a14:foregroundMark x1="10619" y1="43407" x2="8557" y2="50275"/>
                        <a14:foregroundMark x1="8557" y1="50275" x2="8454" y2="6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28069" r="9803" b="24727"/>
          <a:stretch/>
        </p:blipFill>
        <p:spPr bwMode="auto">
          <a:xfrm>
            <a:off x="2410886" y="1820965"/>
            <a:ext cx="6653188" cy="288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86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519</Words>
  <Application>Microsoft Office PowerPoint</Application>
  <PresentationFormat>Widescreen</PresentationFormat>
  <Paragraphs>171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E. FROEHLICH</dc:creator>
  <cp:lastModifiedBy>JON E. FROEHLICH</cp:lastModifiedBy>
  <cp:revision>3</cp:revision>
  <dcterms:created xsi:type="dcterms:W3CDTF">2024-05-22T18:53:29Z</dcterms:created>
  <dcterms:modified xsi:type="dcterms:W3CDTF">2024-05-23T13:31:47Z</dcterms:modified>
</cp:coreProperties>
</file>